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59" r:id="rId9"/>
    <p:sldId id="263" r:id="rId10"/>
    <p:sldId id="262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6" roundtripDataSignature="AMtx7mjHIAx66Ubiz9Y9p2WPNWab4tGP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386C"/>
    <a:srgbClr val="BF2B8A"/>
    <a:srgbClr val="C42A7B"/>
    <a:srgbClr val="B03A7D"/>
    <a:srgbClr val="AF3B8E"/>
    <a:srgbClr val="AC2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>
        <p:scale>
          <a:sx n="110" d="100"/>
          <a:sy n="110" d="100"/>
        </p:scale>
        <p:origin x="-252" y="18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119B9-9E81-4EA6-8F37-D264993D914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225C3C5-5E0F-4010-BCC6-124F961A20C3}">
      <dgm:prSet phldrT="[Text]"/>
      <dgm:spPr>
        <a:solidFill>
          <a:srgbClr val="BF2B8A"/>
        </a:solidFill>
      </dgm:spPr>
      <dgm:t>
        <a:bodyPr/>
        <a:lstStyle/>
        <a:p>
          <a:r>
            <a:rPr lang="en-US" b="1" dirty="0" smtClean="0"/>
            <a:t>Study Design and participants</a:t>
          </a:r>
          <a:endParaRPr lang="id-ID" dirty="0"/>
        </a:p>
      </dgm:t>
    </dgm:pt>
    <dgm:pt modelId="{DA0B07B8-82ED-49C2-955A-58D176AAC791}" type="parTrans" cxnId="{3359613E-79F0-4B0D-A353-F154752F245D}">
      <dgm:prSet/>
      <dgm:spPr/>
      <dgm:t>
        <a:bodyPr/>
        <a:lstStyle/>
        <a:p>
          <a:endParaRPr lang="id-ID"/>
        </a:p>
      </dgm:t>
    </dgm:pt>
    <dgm:pt modelId="{35EAB2AD-EBAA-44A8-9EB2-83AC197D0BFF}" type="sibTrans" cxnId="{3359613E-79F0-4B0D-A353-F154752F245D}">
      <dgm:prSet/>
      <dgm:spPr/>
      <dgm:t>
        <a:bodyPr/>
        <a:lstStyle/>
        <a:p>
          <a:endParaRPr lang="id-ID"/>
        </a:p>
      </dgm:t>
    </dgm:pt>
    <dgm:pt modelId="{0DEF9A62-F887-42D1-BE16-1055EA5416EC}">
      <dgm:prSet phldrT="[Text]"/>
      <dgm:spPr>
        <a:solidFill>
          <a:srgbClr val="BF2B8A">
            <a:alpha val="30000"/>
          </a:srgbClr>
        </a:solidFill>
      </dgm:spPr>
      <dgm:t>
        <a:bodyPr/>
        <a:lstStyle/>
        <a:p>
          <a:r>
            <a:rPr lang="en-US" dirty="0" smtClean="0"/>
            <a:t>This cross-sectional study was conducted on 63 schizophrenia hospitalized patients in </a:t>
          </a:r>
          <a:r>
            <a:rPr lang="en-US" dirty="0" err="1" smtClean="0"/>
            <a:t>Ernaldi</a:t>
          </a:r>
          <a:r>
            <a:rPr lang="en-US" dirty="0" smtClean="0"/>
            <a:t> </a:t>
          </a:r>
          <a:r>
            <a:rPr lang="en-US" dirty="0" err="1" smtClean="0"/>
            <a:t>Bahar</a:t>
          </a:r>
          <a:r>
            <a:rPr lang="en-US" dirty="0" smtClean="0"/>
            <a:t> Hospital, South Sumatra, Indonesia</a:t>
          </a:r>
          <a:endParaRPr lang="id-ID" dirty="0"/>
        </a:p>
      </dgm:t>
    </dgm:pt>
    <dgm:pt modelId="{CB91B2CA-376A-456E-81E3-8B15F0B8625C}" type="parTrans" cxnId="{2461497A-DAB0-4236-B98E-AC3AE0039C74}">
      <dgm:prSet/>
      <dgm:spPr/>
      <dgm:t>
        <a:bodyPr/>
        <a:lstStyle/>
        <a:p>
          <a:endParaRPr lang="id-ID"/>
        </a:p>
      </dgm:t>
    </dgm:pt>
    <dgm:pt modelId="{DC8BAB07-74F9-4EA7-9731-2D7BCBBE5413}" type="sibTrans" cxnId="{2461497A-DAB0-4236-B98E-AC3AE0039C74}">
      <dgm:prSet/>
      <dgm:spPr/>
      <dgm:t>
        <a:bodyPr/>
        <a:lstStyle/>
        <a:p>
          <a:endParaRPr lang="id-ID"/>
        </a:p>
      </dgm:t>
    </dgm:pt>
    <dgm:pt modelId="{194318AB-F3BD-42C3-A93E-D315E5BBA7FE}">
      <dgm:prSet phldrT="[Text]"/>
      <dgm:spPr>
        <a:solidFill>
          <a:srgbClr val="BF2B8A"/>
        </a:solidFill>
      </dgm:spPr>
      <dgm:t>
        <a:bodyPr/>
        <a:lstStyle/>
        <a:p>
          <a:r>
            <a:rPr lang="id-ID" b="1" dirty="0" smtClean="0"/>
            <a:t>PUFAs Intake</a:t>
          </a:r>
          <a:endParaRPr lang="id-ID" dirty="0"/>
        </a:p>
      </dgm:t>
    </dgm:pt>
    <dgm:pt modelId="{7D4DF1A1-10BF-4C3D-A9B9-9B0DDB15D0DB}" type="parTrans" cxnId="{64190D07-A11F-4407-888E-25EA5EC2BC3F}">
      <dgm:prSet/>
      <dgm:spPr/>
      <dgm:t>
        <a:bodyPr/>
        <a:lstStyle/>
        <a:p>
          <a:endParaRPr lang="id-ID"/>
        </a:p>
      </dgm:t>
    </dgm:pt>
    <dgm:pt modelId="{4B353AE2-02BA-41DC-AAF9-5E2ACDA778C9}" type="sibTrans" cxnId="{64190D07-A11F-4407-888E-25EA5EC2BC3F}">
      <dgm:prSet/>
      <dgm:spPr/>
      <dgm:t>
        <a:bodyPr/>
        <a:lstStyle/>
        <a:p>
          <a:endParaRPr lang="id-ID"/>
        </a:p>
      </dgm:t>
    </dgm:pt>
    <dgm:pt modelId="{20D471EC-1289-4472-8CE2-D769975A34AE}">
      <dgm:prSet phldrT="[Text]"/>
      <dgm:spPr>
        <a:solidFill>
          <a:srgbClr val="BF2B8A">
            <a:alpha val="30000"/>
          </a:srgbClr>
        </a:solidFill>
      </dgm:spPr>
      <dgm:t>
        <a:bodyPr/>
        <a:lstStyle/>
        <a:p>
          <a:r>
            <a:rPr lang="id-ID" dirty="0" smtClean="0"/>
            <a:t>C</a:t>
          </a:r>
          <a:r>
            <a:rPr lang="en-US" dirty="0" err="1" smtClean="0"/>
            <a:t>ollected</a:t>
          </a:r>
          <a:r>
            <a:rPr lang="en-US" dirty="0" smtClean="0"/>
            <a:t> using a combination of a 3-day </a:t>
          </a:r>
          <a:r>
            <a:rPr lang="en-US" b="0" dirty="0" smtClean="0"/>
            <a:t>weighed food records</a:t>
          </a:r>
          <a:r>
            <a:rPr lang="en-US" dirty="0" smtClean="0"/>
            <a:t> and weighing-back methods</a:t>
          </a:r>
          <a:endParaRPr lang="id-ID" dirty="0"/>
        </a:p>
      </dgm:t>
    </dgm:pt>
    <dgm:pt modelId="{EFE08CA2-351B-42AC-8D0C-5E623730DF2C}" type="parTrans" cxnId="{6CD36E24-3E18-4F6C-B322-5E2036574C03}">
      <dgm:prSet/>
      <dgm:spPr/>
      <dgm:t>
        <a:bodyPr/>
        <a:lstStyle/>
        <a:p>
          <a:endParaRPr lang="id-ID"/>
        </a:p>
      </dgm:t>
    </dgm:pt>
    <dgm:pt modelId="{6956F22B-18F9-4008-A52D-70C61FB2F56E}" type="sibTrans" cxnId="{6CD36E24-3E18-4F6C-B322-5E2036574C03}">
      <dgm:prSet/>
      <dgm:spPr/>
      <dgm:t>
        <a:bodyPr/>
        <a:lstStyle/>
        <a:p>
          <a:endParaRPr lang="id-ID"/>
        </a:p>
      </dgm:t>
    </dgm:pt>
    <dgm:pt modelId="{6001D9DE-AEE1-4EAB-924B-AD8435D6BEF4}">
      <dgm:prSet phldrT="[Text]"/>
      <dgm:spPr>
        <a:solidFill>
          <a:srgbClr val="BF2B8A">
            <a:alpha val="30000"/>
          </a:srgbClr>
        </a:solidFill>
      </dgm:spPr>
      <dgm:t>
        <a:bodyPr/>
        <a:lstStyle/>
        <a:p>
          <a:r>
            <a:rPr lang="en-US" dirty="0" smtClean="0"/>
            <a:t>Dietary data were converted into </a:t>
          </a:r>
          <a:r>
            <a:rPr lang="id-ID" dirty="0" smtClean="0"/>
            <a:t>PUFAs intake </a:t>
          </a:r>
          <a:r>
            <a:rPr lang="en-US" dirty="0" smtClean="0"/>
            <a:t>using the </a:t>
          </a:r>
          <a:r>
            <a:rPr lang="en-US" i="1" dirty="0" smtClean="0"/>
            <a:t>Indonesia</a:t>
          </a:r>
          <a:r>
            <a:rPr lang="en-US" dirty="0" smtClean="0"/>
            <a:t> fatty acid composition table</a:t>
          </a:r>
          <a:r>
            <a:rPr lang="id-ID" dirty="0" smtClean="0"/>
            <a:t>, list of Indonesian food fatty acid content, Singapore Food Nutrition Composition and Nutrisurvey software</a:t>
          </a:r>
          <a:endParaRPr lang="id-ID" dirty="0"/>
        </a:p>
      </dgm:t>
    </dgm:pt>
    <dgm:pt modelId="{837B72EA-2D63-4E19-8556-AE8C66A82ECF}" type="parTrans" cxnId="{B236DFE5-F35A-4F0E-9B87-C296B7683037}">
      <dgm:prSet/>
      <dgm:spPr/>
      <dgm:t>
        <a:bodyPr/>
        <a:lstStyle/>
        <a:p>
          <a:endParaRPr lang="id-ID"/>
        </a:p>
      </dgm:t>
    </dgm:pt>
    <dgm:pt modelId="{C4EDD5AC-9F01-420C-9471-FED30B7CBF92}" type="sibTrans" cxnId="{B236DFE5-F35A-4F0E-9B87-C296B7683037}">
      <dgm:prSet/>
      <dgm:spPr/>
      <dgm:t>
        <a:bodyPr/>
        <a:lstStyle/>
        <a:p>
          <a:endParaRPr lang="id-ID"/>
        </a:p>
      </dgm:t>
    </dgm:pt>
    <dgm:pt modelId="{630915C4-0A44-4807-85D8-2A7BEE8D8D9E}">
      <dgm:prSet phldrT="[Text]"/>
      <dgm:spPr>
        <a:solidFill>
          <a:srgbClr val="BF2B8A">
            <a:alpha val="30000"/>
          </a:srgbClr>
        </a:solidFill>
      </dgm:spPr>
      <dgm:t>
        <a:bodyPr/>
        <a:lstStyle/>
        <a:p>
          <a:r>
            <a:rPr lang="id-ID" dirty="0" smtClean="0"/>
            <a:t>Correlation between PUFAs intake (Omega-3; Omega-6; Ratio of Omega-6/Omega-3) and Psychiatric symptoms (Positive scale; Negative Scale; General psychopathology; Risk of aggression) were tested using the Spearman Correlation Coefficient.</a:t>
          </a:r>
          <a:endParaRPr lang="id-ID" dirty="0"/>
        </a:p>
      </dgm:t>
    </dgm:pt>
    <dgm:pt modelId="{9CE278F2-C0C0-481E-9043-4EC7136ABC32}" type="parTrans" cxnId="{1C5A1C14-9E51-42B8-9C81-F61CCA5EBECD}">
      <dgm:prSet/>
      <dgm:spPr/>
      <dgm:t>
        <a:bodyPr/>
        <a:lstStyle/>
        <a:p>
          <a:endParaRPr lang="en-US"/>
        </a:p>
      </dgm:t>
    </dgm:pt>
    <dgm:pt modelId="{5837C040-5E80-4C66-82F1-1D34300E326C}" type="sibTrans" cxnId="{1C5A1C14-9E51-42B8-9C81-F61CCA5EBECD}">
      <dgm:prSet/>
      <dgm:spPr/>
      <dgm:t>
        <a:bodyPr/>
        <a:lstStyle/>
        <a:p>
          <a:endParaRPr lang="en-US"/>
        </a:p>
      </dgm:t>
    </dgm:pt>
    <dgm:pt modelId="{B3B10316-AE15-4CF2-BCEB-5BEE56DA68BB}">
      <dgm:prSet phldrT="[Text]"/>
      <dgm:spPr>
        <a:solidFill>
          <a:srgbClr val="BF2B8A"/>
        </a:solidFill>
      </dgm:spPr>
      <dgm:t>
        <a:bodyPr/>
        <a:lstStyle/>
        <a:p>
          <a:r>
            <a:rPr lang="id-ID" b="1" dirty="0" smtClean="0"/>
            <a:t>Statistic analysis</a:t>
          </a:r>
          <a:endParaRPr lang="id-ID" dirty="0"/>
        </a:p>
      </dgm:t>
    </dgm:pt>
    <dgm:pt modelId="{B8048349-4FCC-4CD4-B030-E800EB5B6395}" type="parTrans" cxnId="{E47F5FB5-5FC0-4716-B96D-606094414110}">
      <dgm:prSet/>
      <dgm:spPr/>
      <dgm:t>
        <a:bodyPr/>
        <a:lstStyle/>
        <a:p>
          <a:endParaRPr lang="en-US"/>
        </a:p>
      </dgm:t>
    </dgm:pt>
    <dgm:pt modelId="{3E3BD30C-1DF1-45BD-8DF7-A153F16901B4}" type="sibTrans" cxnId="{E47F5FB5-5FC0-4716-B96D-606094414110}">
      <dgm:prSet/>
      <dgm:spPr/>
      <dgm:t>
        <a:bodyPr/>
        <a:lstStyle/>
        <a:p>
          <a:endParaRPr lang="en-US"/>
        </a:p>
      </dgm:t>
    </dgm:pt>
    <dgm:pt modelId="{13D9BD66-B333-4005-9E25-5604FAB448FF}" type="pres">
      <dgm:prSet presAssocID="{A75119B9-9E81-4EA6-8F37-D264993D91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C16580-FFB2-4082-8D72-DA09A6284471}" type="pres">
      <dgm:prSet presAssocID="{C225C3C5-5E0F-4010-BCC6-124F961A20C3}" presName="linNode" presStyleCnt="0"/>
      <dgm:spPr/>
    </dgm:pt>
    <dgm:pt modelId="{00164A31-FA49-40AA-AD3D-D95DF4DED536}" type="pres">
      <dgm:prSet presAssocID="{C225C3C5-5E0F-4010-BCC6-124F961A20C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23AFE7-AF85-446F-B39C-1B47BF0A3157}" type="pres">
      <dgm:prSet presAssocID="{C225C3C5-5E0F-4010-BCC6-124F961A20C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823D1A-31BD-41B4-8F9A-E53072966B5A}" type="pres">
      <dgm:prSet presAssocID="{35EAB2AD-EBAA-44A8-9EB2-83AC197D0BFF}" presName="sp" presStyleCnt="0"/>
      <dgm:spPr/>
    </dgm:pt>
    <dgm:pt modelId="{61E0DF5D-2415-4BAC-A5B6-0B97BF12958A}" type="pres">
      <dgm:prSet presAssocID="{194318AB-F3BD-42C3-A93E-D315E5BBA7FE}" presName="linNode" presStyleCnt="0"/>
      <dgm:spPr/>
    </dgm:pt>
    <dgm:pt modelId="{010E9564-765C-4DB5-BB0D-8C0AD891C80A}" type="pres">
      <dgm:prSet presAssocID="{194318AB-F3BD-42C3-A93E-D315E5BBA7F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335F0B-D912-441E-AD65-2BA3612FD8BF}" type="pres">
      <dgm:prSet presAssocID="{194318AB-F3BD-42C3-A93E-D315E5BBA7F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E1B592-87C2-454A-B469-625F589F4759}" type="pres">
      <dgm:prSet presAssocID="{4B353AE2-02BA-41DC-AAF9-5E2ACDA778C9}" presName="sp" presStyleCnt="0"/>
      <dgm:spPr/>
    </dgm:pt>
    <dgm:pt modelId="{2617A956-19DF-4A4B-AD00-34645BDA39CE}" type="pres">
      <dgm:prSet presAssocID="{B3B10316-AE15-4CF2-BCEB-5BEE56DA68BB}" presName="linNode" presStyleCnt="0"/>
      <dgm:spPr/>
    </dgm:pt>
    <dgm:pt modelId="{8BAFAB46-BE35-456A-ADA5-3F1C2FE2F6F6}" type="pres">
      <dgm:prSet presAssocID="{B3B10316-AE15-4CF2-BCEB-5BEE56DA68B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D7AB7-F671-4512-B55D-9226272BB6FF}" type="pres">
      <dgm:prSet presAssocID="{B3B10316-AE15-4CF2-BCEB-5BEE56DA68B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B736D0-B528-405F-AA2D-290FFC21D50C}" type="presOf" srcId="{A75119B9-9E81-4EA6-8F37-D264993D914D}" destId="{13D9BD66-B333-4005-9E25-5604FAB448FF}" srcOrd="0" destOrd="0" presId="urn:microsoft.com/office/officeart/2005/8/layout/vList5"/>
    <dgm:cxn modelId="{E47F5FB5-5FC0-4716-B96D-606094414110}" srcId="{A75119B9-9E81-4EA6-8F37-D264993D914D}" destId="{B3B10316-AE15-4CF2-BCEB-5BEE56DA68BB}" srcOrd="2" destOrd="0" parTransId="{B8048349-4FCC-4CD4-B030-E800EB5B6395}" sibTransId="{3E3BD30C-1DF1-45BD-8DF7-A153F16901B4}"/>
    <dgm:cxn modelId="{E7C916EF-2A64-4780-AB56-D7968D877645}" type="presOf" srcId="{0DEF9A62-F887-42D1-BE16-1055EA5416EC}" destId="{C423AFE7-AF85-446F-B39C-1B47BF0A3157}" srcOrd="0" destOrd="0" presId="urn:microsoft.com/office/officeart/2005/8/layout/vList5"/>
    <dgm:cxn modelId="{6CD36E24-3E18-4F6C-B322-5E2036574C03}" srcId="{194318AB-F3BD-42C3-A93E-D315E5BBA7FE}" destId="{20D471EC-1289-4472-8CE2-D769975A34AE}" srcOrd="0" destOrd="0" parTransId="{EFE08CA2-351B-42AC-8D0C-5E623730DF2C}" sibTransId="{6956F22B-18F9-4008-A52D-70C61FB2F56E}"/>
    <dgm:cxn modelId="{64190D07-A11F-4407-888E-25EA5EC2BC3F}" srcId="{A75119B9-9E81-4EA6-8F37-D264993D914D}" destId="{194318AB-F3BD-42C3-A93E-D315E5BBA7FE}" srcOrd="1" destOrd="0" parTransId="{7D4DF1A1-10BF-4C3D-A9B9-9B0DDB15D0DB}" sibTransId="{4B353AE2-02BA-41DC-AAF9-5E2ACDA778C9}"/>
    <dgm:cxn modelId="{1C5A1C14-9E51-42B8-9C81-F61CCA5EBECD}" srcId="{B3B10316-AE15-4CF2-BCEB-5BEE56DA68BB}" destId="{630915C4-0A44-4807-85D8-2A7BEE8D8D9E}" srcOrd="0" destOrd="0" parTransId="{9CE278F2-C0C0-481E-9043-4EC7136ABC32}" sibTransId="{5837C040-5E80-4C66-82F1-1D34300E326C}"/>
    <dgm:cxn modelId="{E0CA135B-5116-4EAE-B12A-0B6D3B89DEF1}" type="presOf" srcId="{6001D9DE-AEE1-4EAB-924B-AD8435D6BEF4}" destId="{85335F0B-D912-441E-AD65-2BA3612FD8BF}" srcOrd="0" destOrd="1" presId="urn:microsoft.com/office/officeart/2005/8/layout/vList5"/>
    <dgm:cxn modelId="{A1742F78-A8B0-4478-93E5-45648EDEC910}" type="presOf" srcId="{194318AB-F3BD-42C3-A93E-D315E5BBA7FE}" destId="{010E9564-765C-4DB5-BB0D-8C0AD891C80A}" srcOrd="0" destOrd="0" presId="urn:microsoft.com/office/officeart/2005/8/layout/vList5"/>
    <dgm:cxn modelId="{B6707594-E29D-45E5-858F-2412C2A8CE9A}" type="presOf" srcId="{C225C3C5-5E0F-4010-BCC6-124F961A20C3}" destId="{00164A31-FA49-40AA-AD3D-D95DF4DED536}" srcOrd="0" destOrd="0" presId="urn:microsoft.com/office/officeart/2005/8/layout/vList5"/>
    <dgm:cxn modelId="{3359613E-79F0-4B0D-A353-F154752F245D}" srcId="{A75119B9-9E81-4EA6-8F37-D264993D914D}" destId="{C225C3C5-5E0F-4010-BCC6-124F961A20C3}" srcOrd="0" destOrd="0" parTransId="{DA0B07B8-82ED-49C2-955A-58D176AAC791}" sibTransId="{35EAB2AD-EBAA-44A8-9EB2-83AC197D0BFF}"/>
    <dgm:cxn modelId="{2461497A-DAB0-4236-B98E-AC3AE0039C74}" srcId="{C225C3C5-5E0F-4010-BCC6-124F961A20C3}" destId="{0DEF9A62-F887-42D1-BE16-1055EA5416EC}" srcOrd="0" destOrd="0" parTransId="{CB91B2CA-376A-456E-81E3-8B15F0B8625C}" sibTransId="{DC8BAB07-74F9-4EA7-9731-2D7BCBBE5413}"/>
    <dgm:cxn modelId="{BA49E3DE-C500-45FD-9A1A-B817011F5379}" type="presOf" srcId="{20D471EC-1289-4472-8CE2-D769975A34AE}" destId="{85335F0B-D912-441E-AD65-2BA3612FD8BF}" srcOrd="0" destOrd="0" presId="urn:microsoft.com/office/officeart/2005/8/layout/vList5"/>
    <dgm:cxn modelId="{B236DFE5-F35A-4F0E-9B87-C296B7683037}" srcId="{194318AB-F3BD-42C3-A93E-D315E5BBA7FE}" destId="{6001D9DE-AEE1-4EAB-924B-AD8435D6BEF4}" srcOrd="1" destOrd="0" parTransId="{837B72EA-2D63-4E19-8556-AE8C66A82ECF}" sibTransId="{C4EDD5AC-9F01-420C-9471-FED30B7CBF92}"/>
    <dgm:cxn modelId="{0EAB53C0-D19B-4AE7-AFB8-B33457C1A133}" type="presOf" srcId="{B3B10316-AE15-4CF2-BCEB-5BEE56DA68BB}" destId="{8BAFAB46-BE35-456A-ADA5-3F1C2FE2F6F6}" srcOrd="0" destOrd="0" presId="urn:microsoft.com/office/officeart/2005/8/layout/vList5"/>
    <dgm:cxn modelId="{CD214B97-F72B-4F5B-8B7B-9E08F7DD4387}" type="presOf" srcId="{630915C4-0A44-4807-85D8-2A7BEE8D8D9E}" destId="{A07D7AB7-F671-4512-B55D-9226272BB6FF}" srcOrd="0" destOrd="0" presId="urn:microsoft.com/office/officeart/2005/8/layout/vList5"/>
    <dgm:cxn modelId="{DF3EAF9F-180F-49E3-964F-FBFB06C8CCA2}" type="presParOf" srcId="{13D9BD66-B333-4005-9E25-5604FAB448FF}" destId="{AAC16580-FFB2-4082-8D72-DA09A6284471}" srcOrd="0" destOrd="0" presId="urn:microsoft.com/office/officeart/2005/8/layout/vList5"/>
    <dgm:cxn modelId="{FC31535B-267A-42F2-A8BD-F01CFEB22C13}" type="presParOf" srcId="{AAC16580-FFB2-4082-8D72-DA09A6284471}" destId="{00164A31-FA49-40AA-AD3D-D95DF4DED536}" srcOrd="0" destOrd="0" presId="urn:microsoft.com/office/officeart/2005/8/layout/vList5"/>
    <dgm:cxn modelId="{A3D8E4A7-1D2C-4264-837D-91EE29CAFD61}" type="presParOf" srcId="{AAC16580-FFB2-4082-8D72-DA09A6284471}" destId="{C423AFE7-AF85-446F-B39C-1B47BF0A3157}" srcOrd="1" destOrd="0" presId="urn:microsoft.com/office/officeart/2005/8/layout/vList5"/>
    <dgm:cxn modelId="{09986C9A-B551-4FCE-9766-B20426938288}" type="presParOf" srcId="{13D9BD66-B333-4005-9E25-5604FAB448FF}" destId="{5A823D1A-31BD-41B4-8F9A-E53072966B5A}" srcOrd="1" destOrd="0" presId="urn:microsoft.com/office/officeart/2005/8/layout/vList5"/>
    <dgm:cxn modelId="{071E12F6-F5CF-4E3A-A869-A37C353D490F}" type="presParOf" srcId="{13D9BD66-B333-4005-9E25-5604FAB448FF}" destId="{61E0DF5D-2415-4BAC-A5B6-0B97BF12958A}" srcOrd="2" destOrd="0" presId="urn:microsoft.com/office/officeart/2005/8/layout/vList5"/>
    <dgm:cxn modelId="{1316ED01-5B7A-4B3F-AC1B-471B543F597D}" type="presParOf" srcId="{61E0DF5D-2415-4BAC-A5B6-0B97BF12958A}" destId="{010E9564-765C-4DB5-BB0D-8C0AD891C80A}" srcOrd="0" destOrd="0" presId="urn:microsoft.com/office/officeart/2005/8/layout/vList5"/>
    <dgm:cxn modelId="{EC269E2E-AA84-4D0D-95BF-70E6245AE5A7}" type="presParOf" srcId="{61E0DF5D-2415-4BAC-A5B6-0B97BF12958A}" destId="{85335F0B-D912-441E-AD65-2BA3612FD8BF}" srcOrd="1" destOrd="0" presId="urn:microsoft.com/office/officeart/2005/8/layout/vList5"/>
    <dgm:cxn modelId="{EEBF2FB6-BFF4-438A-90CE-3702AA7A61ED}" type="presParOf" srcId="{13D9BD66-B333-4005-9E25-5604FAB448FF}" destId="{83E1B592-87C2-454A-B469-625F589F4759}" srcOrd="3" destOrd="0" presId="urn:microsoft.com/office/officeart/2005/8/layout/vList5"/>
    <dgm:cxn modelId="{DD823729-8994-49F0-80BE-D5EBC4952923}" type="presParOf" srcId="{13D9BD66-B333-4005-9E25-5604FAB448FF}" destId="{2617A956-19DF-4A4B-AD00-34645BDA39CE}" srcOrd="4" destOrd="0" presId="urn:microsoft.com/office/officeart/2005/8/layout/vList5"/>
    <dgm:cxn modelId="{347166C6-009F-427A-875D-37AFF5755152}" type="presParOf" srcId="{2617A956-19DF-4A4B-AD00-34645BDA39CE}" destId="{8BAFAB46-BE35-456A-ADA5-3F1C2FE2F6F6}" srcOrd="0" destOrd="0" presId="urn:microsoft.com/office/officeart/2005/8/layout/vList5"/>
    <dgm:cxn modelId="{C036E89D-54DA-4171-82C4-ECA8271A584E}" type="presParOf" srcId="{2617A956-19DF-4A4B-AD00-34645BDA39CE}" destId="{A07D7AB7-F671-4512-B55D-9226272BB6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3AFE7-AF85-446F-B39C-1B47BF0A3157}">
      <dsp:nvSpPr>
        <dsp:cNvPr id="0" name=""/>
        <dsp:cNvSpPr/>
      </dsp:nvSpPr>
      <dsp:spPr>
        <a:xfrm rot="5400000">
          <a:off x="4965706" y="-1875216"/>
          <a:ext cx="1178719" cy="5228297"/>
        </a:xfrm>
        <a:prstGeom prst="round2SameRect">
          <a:avLst/>
        </a:prstGeom>
        <a:solidFill>
          <a:srgbClr val="BF2B8A">
            <a:alpha val="3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This cross-sectional study was conducted on 63 schizophrenia hospitalized patients in </a:t>
          </a:r>
          <a:r>
            <a:rPr lang="en-US" sz="1200" kern="1200" dirty="0" err="1" smtClean="0"/>
            <a:t>Ernaldi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Bahar</a:t>
          </a:r>
          <a:r>
            <a:rPr lang="en-US" sz="1200" kern="1200" dirty="0" smtClean="0"/>
            <a:t> Hospital, South Sumatra, Indonesia</a:t>
          </a:r>
          <a:endParaRPr lang="id-ID" sz="1200" kern="1200" dirty="0"/>
        </a:p>
      </dsp:txBody>
      <dsp:txXfrm rot="-5400000">
        <a:off x="2940917" y="207113"/>
        <a:ext cx="5170757" cy="1063639"/>
      </dsp:txXfrm>
    </dsp:sp>
    <dsp:sp modelId="{00164A31-FA49-40AA-AD3D-D95DF4DED536}">
      <dsp:nvSpPr>
        <dsp:cNvPr id="0" name=""/>
        <dsp:cNvSpPr/>
      </dsp:nvSpPr>
      <dsp:spPr>
        <a:xfrm>
          <a:off x="0" y="2232"/>
          <a:ext cx="2940917" cy="1473398"/>
        </a:xfrm>
        <a:prstGeom prst="roundRect">
          <a:avLst/>
        </a:prstGeom>
        <a:solidFill>
          <a:srgbClr val="BF2B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Study Design and participants</a:t>
          </a:r>
          <a:endParaRPr lang="id-ID" sz="3000" kern="1200" dirty="0"/>
        </a:p>
      </dsp:txBody>
      <dsp:txXfrm>
        <a:off x="71925" y="74157"/>
        <a:ext cx="2797067" cy="1329548"/>
      </dsp:txXfrm>
    </dsp:sp>
    <dsp:sp modelId="{85335F0B-D912-441E-AD65-2BA3612FD8BF}">
      <dsp:nvSpPr>
        <dsp:cNvPr id="0" name=""/>
        <dsp:cNvSpPr/>
      </dsp:nvSpPr>
      <dsp:spPr>
        <a:xfrm rot="5400000">
          <a:off x="4965706" y="-328148"/>
          <a:ext cx="1178719" cy="5228297"/>
        </a:xfrm>
        <a:prstGeom prst="round2SameRect">
          <a:avLst/>
        </a:prstGeom>
        <a:solidFill>
          <a:srgbClr val="BF2B8A">
            <a:alpha val="3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smtClean="0"/>
            <a:t>C</a:t>
          </a:r>
          <a:r>
            <a:rPr lang="en-US" sz="1200" kern="1200" dirty="0" err="1" smtClean="0"/>
            <a:t>ollected</a:t>
          </a:r>
          <a:r>
            <a:rPr lang="en-US" sz="1200" kern="1200" dirty="0" smtClean="0"/>
            <a:t> using a combination of a 3-day </a:t>
          </a:r>
          <a:r>
            <a:rPr lang="en-US" sz="1200" b="0" kern="1200" dirty="0" smtClean="0"/>
            <a:t>weighed food records</a:t>
          </a:r>
          <a:r>
            <a:rPr lang="en-US" sz="1200" kern="1200" dirty="0" smtClean="0"/>
            <a:t> and weighing-back methods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Dietary data were converted into </a:t>
          </a:r>
          <a:r>
            <a:rPr lang="id-ID" sz="1200" kern="1200" dirty="0" smtClean="0"/>
            <a:t>PUFAs intake </a:t>
          </a:r>
          <a:r>
            <a:rPr lang="en-US" sz="1200" kern="1200" dirty="0" smtClean="0"/>
            <a:t>using the </a:t>
          </a:r>
          <a:r>
            <a:rPr lang="en-US" sz="1200" i="1" kern="1200" dirty="0" smtClean="0"/>
            <a:t>Indonesia</a:t>
          </a:r>
          <a:r>
            <a:rPr lang="en-US" sz="1200" kern="1200" dirty="0" smtClean="0"/>
            <a:t> fatty acid composition table</a:t>
          </a:r>
          <a:r>
            <a:rPr lang="id-ID" sz="1200" kern="1200" dirty="0" smtClean="0"/>
            <a:t>, list of Indonesian food fatty acid content, Singapore Food Nutrition Composition and Nutrisurvey software</a:t>
          </a:r>
          <a:endParaRPr lang="id-ID" sz="1200" kern="1200" dirty="0"/>
        </a:p>
      </dsp:txBody>
      <dsp:txXfrm rot="-5400000">
        <a:off x="2940917" y="1754181"/>
        <a:ext cx="5170757" cy="1063639"/>
      </dsp:txXfrm>
    </dsp:sp>
    <dsp:sp modelId="{010E9564-765C-4DB5-BB0D-8C0AD891C80A}">
      <dsp:nvSpPr>
        <dsp:cNvPr id="0" name=""/>
        <dsp:cNvSpPr/>
      </dsp:nvSpPr>
      <dsp:spPr>
        <a:xfrm>
          <a:off x="0" y="1549301"/>
          <a:ext cx="2940917" cy="1473398"/>
        </a:xfrm>
        <a:prstGeom prst="roundRect">
          <a:avLst/>
        </a:prstGeom>
        <a:solidFill>
          <a:srgbClr val="BF2B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kern="1200" dirty="0" smtClean="0"/>
            <a:t>PUFAs Intake</a:t>
          </a:r>
          <a:endParaRPr lang="id-ID" sz="3000" kern="1200" dirty="0"/>
        </a:p>
      </dsp:txBody>
      <dsp:txXfrm>
        <a:off x="71925" y="1621226"/>
        <a:ext cx="2797067" cy="1329548"/>
      </dsp:txXfrm>
    </dsp:sp>
    <dsp:sp modelId="{A07D7AB7-F671-4512-B55D-9226272BB6FF}">
      <dsp:nvSpPr>
        <dsp:cNvPr id="0" name=""/>
        <dsp:cNvSpPr/>
      </dsp:nvSpPr>
      <dsp:spPr>
        <a:xfrm rot="5400000">
          <a:off x="4965706" y="1218920"/>
          <a:ext cx="1178719" cy="5228297"/>
        </a:xfrm>
        <a:prstGeom prst="round2SameRect">
          <a:avLst/>
        </a:prstGeom>
        <a:solidFill>
          <a:srgbClr val="BF2B8A">
            <a:alpha val="3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smtClean="0"/>
            <a:t>Correlation between PUFAs intake (Omega-3; Omega-6; Ratio of Omega-6/Omega-3) and Psychiatric symptoms (Positive scale; Negative Scale; General psychopathology; Risk of aggression) were tested using the Spearman Correlation Coefficient.</a:t>
          </a:r>
          <a:endParaRPr lang="id-ID" sz="1200" kern="1200" dirty="0"/>
        </a:p>
      </dsp:txBody>
      <dsp:txXfrm rot="-5400000">
        <a:off x="2940917" y="3301249"/>
        <a:ext cx="5170757" cy="1063639"/>
      </dsp:txXfrm>
    </dsp:sp>
    <dsp:sp modelId="{8BAFAB46-BE35-456A-ADA5-3F1C2FE2F6F6}">
      <dsp:nvSpPr>
        <dsp:cNvPr id="0" name=""/>
        <dsp:cNvSpPr/>
      </dsp:nvSpPr>
      <dsp:spPr>
        <a:xfrm>
          <a:off x="0" y="3096369"/>
          <a:ext cx="2940917" cy="1473398"/>
        </a:xfrm>
        <a:prstGeom prst="roundRect">
          <a:avLst/>
        </a:prstGeom>
        <a:solidFill>
          <a:srgbClr val="BF2B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kern="1200" dirty="0" smtClean="0"/>
            <a:t>Statistic analysis</a:t>
          </a:r>
          <a:endParaRPr lang="id-ID" sz="3000" kern="1200" dirty="0"/>
        </a:p>
      </dsp:txBody>
      <dsp:txXfrm>
        <a:off x="71925" y="3168294"/>
        <a:ext cx="2797067" cy="132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39515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cd501f66c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g5cd501f66c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cd501f66c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g5cd501f66c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cd501f66c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5cd501f66c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cd501f66c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g5cd501f66c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cd501f66c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g5cd501f66c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cd501f66c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g5cd501f66c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cd501f66c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5cd501f66c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cd501f66c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g5cd501f66c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457200" y="1052736"/>
            <a:ext cx="82296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0554" y="5269541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9" name="Google Shape;119;g5cd501f66c_1_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000" dirty="0"/>
          </a:p>
        </p:txBody>
      </p:sp>
      <p:pic>
        <p:nvPicPr>
          <p:cNvPr id="3074" name="Picture 2" descr="Image result for schizophre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58" y="1207698"/>
            <a:ext cx="5773529" cy="38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>
            <a:spLocks noGrp="1"/>
          </p:cNvSpPr>
          <p:nvPr>
            <p:ph type="ctrTitle"/>
          </p:nvPr>
        </p:nvSpPr>
        <p:spPr>
          <a:xfrm>
            <a:off x="346842" y="1089901"/>
            <a:ext cx="7772400" cy="244157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4400"/>
            </a:pPr>
            <a:r>
              <a:rPr lang="id-ID" sz="3600" b="1" dirty="0"/>
              <a:t>Polyunsaturated Fatty Acid Intake and Its Correlation with Positive and Negative Syndrome Scale (PANSS) in Schizophrenia </a:t>
            </a:r>
            <a:r>
              <a:rPr lang="id-ID" sz="3600" b="1" dirty="0" smtClean="0"/>
              <a:t>Patient</a:t>
            </a:r>
            <a:endParaRPr sz="3600" b="1" dirty="0"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1"/>
          </p:nvPr>
        </p:nvSpPr>
        <p:spPr>
          <a:xfrm>
            <a:off x="378373" y="3760076"/>
            <a:ext cx="69368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Mertien </a:t>
            </a:r>
            <a:r>
              <a:rPr lang="en-US" sz="2800" b="1" dirty="0" err="1">
                <a:solidFill>
                  <a:schemeClr val="tx1"/>
                </a:solidFill>
              </a:rPr>
              <a:t>Sapang</a:t>
            </a:r>
            <a:r>
              <a:rPr lang="id-ID" sz="2800" b="1" dirty="0">
                <a:solidFill>
                  <a:schemeClr val="tx1"/>
                </a:solidFill>
              </a:rPr>
              <a:t>;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Miftahull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Hassana</a:t>
            </a:r>
            <a:r>
              <a:rPr lang="id-ID" sz="2800" b="1" dirty="0" smtClean="0">
                <a:solidFill>
                  <a:schemeClr val="tx1"/>
                </a:solidFill>
              </a:rPr>
              <a:t>; </a:t>
            </a:r>
          </a:p>
          <a:p>
            <a:pPr algn="l"/>
            <a:r>
              <a:rPr lang="en-US" sz="2800" b="1" dirty="0" err="1" smtClean="0">
                <a:solidFill>
                  <a:schemeClr val="tx1"/>
                </a:solidFill>
              </a:rPr>
              <a:t>Nadiyah</a:t>
            </a:r>
            <a:endParaRPr lang="id-ID" sz="2800" dirty="0">
              <a:solidFill>
                <a:schemeClr val="tx1"/>
              </a:solidFill>
            </a:endParaRPr>
          </a:p>
          <a:p>
            <a:pPr algn="l"/>
            <a:r>
              <a:rPr lang="id-ID" sz="2800" dirty="0" smtClean="0">
                <a:solidFill>
                  <a:schemeClr val="tx1"/>
                </a:solidFill>
              </a:rPr>
              <a:t>Universitas </a:t>
            </a:r>
            <a:r>
              <a:rPr lang="id-ID" sz="2800" dirty="0">
                <a:solidFill>
                  <a:schemeClr val="tx1"/>
                </a:solidFill>
              </a:rPr>
              <a:t>Esa </a:t>
            </a:r>
            <a:r>
              <a:rPr lang="id-ID" sz="2800" dirty="0" smtClean="0">
                <a:solidFill>
                  <a:schemeClr val="tx1"/>
                </a:solidFill>
              </a:rPr>
              <a:t>Unggul</a:t>
            </a:r>
          </a:p>
          <a:p>
            <a:pPr algn="l"/>
            <a:r>
              <a:rPr lang="id-ID" sz="2800" dirty="0"/>
              <a:t>mertien.sapang</a:t>
            </a:r>
            <a:r>
              <a:rPr lang="en-US" sz="2800" dirty="0"/>
              <a:t>@</a:t>
            </a:r>
            <a:r>
              <a:rPr lang="id-ID" sz="2800" dirty="0" smtClean="0"/>
              <a:t>esaunggul.ac.id</a:t>
            </a:r>
            <a:endParaRPr lang="id-ID" sz="2800" dirty="0"/>
          </a:p>
        </p:txBody>
      </p:sp>
      <p:pic>
        <p:nvPicPr>
          <p:cNvPr id="1026" name="Picture 2" descr="Image result for universitas esa unggu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52" y="3736427"/>
            <a:ext cx="1800940" cy="181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cd501f66c_1_19"/>
          <p:cNvSpPr txBox="1">
            <a:spLocks noGrp="1"/>
          </p:cNvSpPr>
          <p:nvPr>
            <p:ph type="title"/>
          </p:nvPr>
        </p:nvSpPr>
        <p:spPr>
          <a:xfrm>
            <a:off x="445205" y="681795"/>
            <a:ext cx="82296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sz="2800" b="1" dirty="0" smtClean="0"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5cd501f66c_1_19"/>
          <p:cNvSpPr txBox="1">
            <a:spLocks noGrp="1"/>
          </p:cNvSpPr>
          <p:nvPr>
            <p:ph type="body" idx="1"/>
          </p:nvPr>
        </p:nvSpPr>
        <p:spPr>
          <a:xfrm>
            <a:off x="34505" y="3812878"/>
            <a:ext cx="9049108" cy="256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indent="0" algn="ctr">
              <a:spcBef>
                <a:spcPts val="0"/>
              </a:spcBef>
              <a:buSzPts val="3200"/>
              <a:buNone/>
            </a:pPr>
            <a:r>
              <a:rPr lang="en-US" sz="2400" dirty="0"/>
              <a:t>The treatment of schizophrenia is commonly viewed from a pharmacological and social perspective, but issues of nutrient intake are seldom examined. However, the various study reported that </a:t>
            </a:r>
            <a:r>
              <a:rPr lang="en-US" sz="2400" dirty="0" smtClean="0"/>
              <a:t>PUFAs play </a:t>
            </a:r>
            <a:r>
              <a:rPr lang="en-US" sz="2400" dirty="0"/>
              <a:t>important roles in the development and maintenance of normal central nervous system (CNS) structure and </a:t>
            </a:r>
            <a:r>
              <a:rPr lang="en-US" sz="2400" dirty="0" smtClean="0"/>
              <a:t>function. Therefore </a:t>
            </a:r>
            <a:r>
              <a:rPr lang="en-US" sz="2400" dirty="0"/>
              <a:t>PUFAs intake may have a correlation with psychiatric symptoms in schizophrenia patients.</a:t>
            </a:r>
            <a:endParaRPr lang="id-ID" sz="2400" dirty="0" smtClean="0"/>
          </a:p>
        </p:txBody>
      </p:sp>
      <p:pic>
        <p:nvPicPr>
          <p:cNvPr id="4" name="Picture 2" descr="Hasil gambar untuk skizofre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2" y="1502494"/>
            <a:ext cx="1914764" cy="12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asil gambar untuk dopamine syst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93" y="1527091"/>
            <a:ext cx="1904061" cy="138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asil gambar untuk polyunsaturated fatty acids 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26" y="1568534"/>
            <a:ext cx="2078286" cy="120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2252" y="2907102"/>
            <a:ext cx="1914764" cy="448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Schizophrenia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7592" y="3045118"/>
            <a:ext cx="2007829" cy="448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Neurodevelopmental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89962" y="2904226"/>
            <a:ext cx="2007829" cy="448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PUFAs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2262257" y="1892965"/>
            <a:ext cx="1293962" cy="462046"/>
          </a:xfrm>
          <a:prstGeom prst="leftRightArrow">
            <a:avLst/>
          </a:prstGeom>
          <a:solidFill>
            <a:srgbClr val="B2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5413252" y="1918844"/>
            <a:ext cx="1293962" cy="462046"/>
          </a:xfrm>
          <a:prstGeom prst="leftRightArrow">
            <a:avLst/>
          </a:prstGeom>
          <a:solidFill>
            <a:srgbClr val="B2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MATERIALS AND </a:t>
            </a:r>
            <a:r>
              <a:rPr lang="en-US" dirty="0" smtClean="0"/>
              <a:t>METHODS</a:t>
            </a:r>
            <a:endParaRPr lang="id-ID" dirty="0"/>
          </a:p>
        </p:txBody>
      </p:sp>
      <p:sp>
        <p:nvSpPr>
          <p:cNvPr id="107" name="Google Shape;107;g5cd501f66c_1_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00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8504365"/>
              </p:ext>
            </p:extLst>
          </p:nvPr>
        </p:nvGraphicFramePr>
        <p:xfrm>
          <a:off x="577970" y="1725282"/>
          <a:ext cx="8169215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386"/>
            <a:ext cx="8229600" cy="898634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Positive and Negative Syndrome </a:t>
            </a:r>
            <a:r>
              <a:rPr lang="en-US" b="1" dirty="0" smtClean="0"/>
              <a:t>Scale</a:t>
            </a:r>
            <a:endParaRPr lang="id-ID" b="1" dirty="0"/>
          </a:p>
        </p:txBody>
      </p:sp>
      <p:sp>
        <p:nvSpPr>
          <p:cNvPr id="113" name="Google Shape;113;g5cd501f66c_1_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000"/>
          </a:p>
        </p:txBody>
      </p:sp>
      <p:sp>
        <p:nvSpPr>
          <p:cNvPr id="6" name="Google Shape;95;g5cd501f66c_1_19"/>
          <p:cNvSpPr txBox="1">
            <a:spLocks/>
          </p:cNvSpPr>
          <p:nvPr/>
        </p:nvSpPr>
        <p:spPr>
          <a:xfrm>
            <a:off x="204952" y="1545020"/>
            <a:ext cx="4367048" cy="4855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d-ID" sz="2400" dirty="0"/>
              <a:t>Psychiatric symptoms</a:t>
            </a:r>
            <a:r>
              <a:rPr lang="en-US" sz="2400" dirty="0"/>
              <a:t> w</a:t>
            </a:r>
            <a:r>
              <a:rPr lang="id-ID" sz="2400" dirty="0"/>
              <a:t>ere</a:t>
            </a:r>
            <a:r>
              <a:rPr lang="en-US" sz="2400" dirty="0"/>
              <a:t> assessed </a:t>
            </a:r>
            <a:r>
              <a:rPr lang="id-ID" sz="2400" dirty="0"/>
              <a:t>using Indonesian version of </a:t>
            </a:r>
            <a:r>
              <a:rPr lang="en-US" sz="2400" dirty="0" smtClean="0"/>
              <a:t>PANS. </a:t>
            </a:r>
            <a:endParaRPr lang="id-ID" sz="2400" dirty="0"/>
          </a:p>
          <a:p>
            <a:pPr lvl="0"/>
            <a:r>
              <a:rPr lang="en-US" sz="2400" dirty="0"/>
              <a:t>PANS consists of 33 items including 7 positive scale items, 7 negative scale items, 16 general psychopathology items, and contains 3 additional points to meet the risk of aggression. </a:t>
            </a:r>
            <a:endParaRPr lang="id-ID" sz="2400" dirty="0"/>
          </a:p>
          <a:p>
            <a:pPr lvl="0"/>
            <a:r>
              <a:rPr lang="id-ID" sz="2400" dirty="0"/>
              <a:t>The assesment was conducted by certified nurse. </a:t>
            </a:r>
          </a:p>
          <a:p>
            <a:pPr marL="203200" indent="0">
              <a:spcBef>
                <a:spcPts val="0"/>
              </a:spcBef>
              <a:buSzPts val="3200"/>
              <a:buFont typeface="Arial"/>
              <a:buNone/>
            </a:pPr>
            <a:endParaRPr lang="id-ID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9" t="16156" r="19913" b="9380"/>
          <a:stretch/>
        </p:blipFill>
        <p:spPr bwMode="auto">
          <a:xfrm>
            <a:off x="5175848" y="1690779"/>
            <a:ext cx="3240783" cy="429595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Correlation </a:t>
            </a:r>
            <a:r>
              <a:rPr lang="id-ID" dirty="0"/>
              <a:t>between PUFAs intake with PANSS score</a:t>
            </a:r>
          </a:p>
        </p:txBody>
      </p:sp>
      <p:sp>
        <p:nvSpPr>
          <p:cNvPr id="131" name="Google Shape;131;g5cd501f66c_1_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0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968983"/>
              </p:ext>
            </p:extLst>
          </p:nvPr>
        </p:nvGraphicFramePr>
        <p:xfrm>
          <a:off x="463447" y="2329112"/>
          <a:ext cx="8434552" cy="3654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4130"/>
                <a:gridCol w="1354589"/>
                <a:gridCol w="1472673"/>
                <a:gridCol w="2457828"/>
                <a:gridCol w="1555332"/>
              </a:tblGrid>
              <a:tr h="684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PUFA</a:t>
                      </a:r>
                      <a:endParaRPr lang="id-ID" sz="2000" dirty="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Positive </a:t>
                      </a:r>
                      <a:r>
                        <a:rPr lang="en-US" sz="2000" dirty="0" smtClean="0">
                          <a:effectLst/>
                        </a:rPr>
                        <a:t>scale</a:t>
                      </a:r>
                      <a:r>
                        <a:rPr lang="id-ID" sz="2000" dirty="0" smtClean="0">
                          <a:effectLst/>
                        </a:rPr>
                        <a:t> (r)</a:t>
                      </a:r>
                      <a:endParaRPr lang="id-ID" sz="2000" dirty="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Negative </a:t>
                      </a:r>
                      <a:r>
                        <a:rPr lang="en-US" sz="2000" dirty="0" smtClean="0">
                          <a:effectLst/>
                        </a:rPr>
                        <a:t>Scale</a:t>
                      </a:r>
                      <a:r>
                        <a:rPr lang="id-ID" sz="2000" dirty="0" smtClean="0">
                          <a:effectLst/>
                        </a:rPr>
                        <a:t> (r)</a:t>
                      </a:r>
                      <a:endParaRPr lang="id-ID" sz="2000" dirty="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General </a:t>
                      </a:r>
                      <a:r>
                        <a:rPr lang="en-US" sz="2000" dirty="0" smtClean="0">
                          <a:effectLst/>
                        </a:rPr>
                        <a:t>psychopathology</a:t>
                      </a:r>
                      <a:r>
                        <a:rPr lang="id-ID" sz="2000" dirty="0" smtClean="0">
                          <a:effectLst/>
                        </a:rPr>
                        <a:t> (r)</a:t>
                      </a:r>
                      <a:endParaRPr lang="id-ID" sz="2000" dirty="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Risk of </a:t>
                      </a:r>
                      <a:r>
                        <a:rPr lang="id-ID" sz="2000" dirty="0" smtClean="0">
                          <a:effectLst/>
                        </a:rPr>
                        <a:t>aggresion (r)</a:t>
                      </a:r>
                      <a:endParaRPr lang="id-ID" sz="2000" dirty="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/>
                    </a:solidFill>
                  </a:tcPr>
                </a:tc>
              </a:tr>
              <a:tr h="684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Omega-3 (g/day)</a:t>
                      </a:r>
                      <a:endParaRPr lang="id-ID" sz="2000" dirty="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-0.345</a:t>
                      </a:r>
                      <a:r>
                        <a:rPr lang="id-ID" sz="2000" dirty="0">
                          <a:effectLst/>
                        </a:rPr>
                        <a:t>*</a:t>
                      </a:r>
                      <a:endParaRPr lang="id-ID" sz="2000" dirty="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-0.408</a:t>
                      </a:r>
                      <a:r>
                        <a:rPr lang="id-ID" sz="2000">
                          <a:effectLst/>
                        </a:rPr>
                        <a:t>*</a:t>
                      </a:r>
                      <a:endParaRPr lang="id-ID" sz="200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-0.483</a:t>
                      </a:r>
                      <a:r>
                        <a:rPr lang="id-ID" sz="2000">
                          <a:effectLst/>
                        </a:rPr>
                        <a:t>*</a:t>
                      </a:r>
                      <a:endParaRPr lang="id-ID" sz="200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-</a:t>
                      </a:r>
                      <a:r>
                        <a:rPr lang="en-US" sz="2000">
                          <a:effectLst/>
                        </a:rPr>
                        <a:t>0.406</a:t>
                      </a:r>
                      <a:r>
                        <a:rPr lang="id-ID" sz="2000">
                          <a:effectLst/>
                        </a:rPr>
                        <a:t>*</a:t>
                      </a:r>
                      <a:endParaRPr lang="id-ID" sz="200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>
                        <a:alpha val="30000"/>
                      </a:srgbClr>
                    </a:solidFill>
                  </a:tcPr>
                </a:tc>
              </a:tr>
              <a:tr h="684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Omega-6 (g/day)</a:t>
                      </a:r>
                      <a:endParaRPr lang="id-ID" sz="200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-0.390</a:t>
                      </a:r>
                      <a:r>
                        <a:rPr lang="id-ID" sz="2000" dirty="0">
                          <a:effectLst/>
                        </a:rPr>
                        <a:t>*</a:t>
                      </a:r>
                      <a:endParaRPr lang="id-ID" sz="2000" dirty="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-0.496</a:t>
                      </a:r>
                      <a:r>
                        <a:rPr lang="id-ID" sz="2000" dirty="0">
                          <a:effectLst/>
                        </a:rPr>
                        <a:t>*</a:t>
                      </a:r>
                      <a:endParaRPr lang="id-ID" sz="2000" dirty="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-0.525</a:t>
                      </a:r>
                      <a:r>
                        <a:rPr lang="id-ID" sz="2000">
                          <a:effectLst/>
                        </a:rPr>
                        <a:t>*</a:t>
                      </a:r>
                      <a:endParaRPr lang="id-ID" sz="200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-0.389</a:t>
                      </a:r>
                      <a:r>
                        <a:rPr lang="id-ID" sz="2000">
                          <a:effectLst/>
                        </a:rPr>
                        <a:t>*</a:t>
                      </a:r>
                      <a:endParaRPr lang="id-ID" sz="200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>
                        <a:alpha val="30000"/>
                      </a:srgbClr>
                    </a:solidFill>
                  </a:tcPr>
                </a:tc>
              </a:tr>
              <a:tr h="1369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Ratio of Omega-6/Omega-3</a:t>
                      </a:r>
                      <a:endParaRPr lang="id-ID" sz="2000" dirty="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0.249</a:t>
                      </a:r>
                      <a:r>
                        <a:rPr lang="id-ID" sz="2000" dirty="0">
                          <a:effectLst/>
                        </a:rPr>
                        <a:t>*</a:t>
                      </a:r>
                      <a:endParaRPr lang="id-ID" sz="2000" dirty="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0.256</a:t>
                      </a:r>
                      <a:r>
                        <a:rPr lang="id-ID" sz="2000">
                          <a:effectLst/>
                        </a:rPr>
                        <a:t>*</a:t>
                      </a:r>
                      <a:endParaRPr lang="id-ID" sz="200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0.356</a:t>
                      </a:r>
                      <a:r>
                        <a:rPr lang="id-ID" sz="2000" dirty="0">
                          <a:effectLst/>
                        </a:rPr>
                        <a:t>*</a:t>
                      </a:r>
                      <a:endParaRPr lang="id-ID" sz="2000" dirty="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0.343</a:t>
                      </a:r>
                      <a:r>
                        <a:rPr lang="id-ID" sz="2000" dirty="0">
                          <a:effectLst/>
                        </a:rPr>
                        <a:t>*</a:t>
                      </a:r>
                      <a:endParaRPr lang="id-ID" sz="2000" dirty="0">
                        <a:effectLst/>
                        <a:latin typeface="Times"/>
                        <a:ea typeface="Times"/>
                      </a:endParaRPr>
                    </a:p>
                  </a:txBody>
                  <a:tcPr marL="68580" marR="68580" marT="0" marB="0">
                    <a:solidFill>
                      <a:srgbClr val="BF2B8A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63452" y="5957776"/>
            <a:ext cx="4565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/>
              <a:t>r=correlation </a:t>
            </a:r>
            <a:r>
              <a:rPr lang="id-ID" sz="2000" dirty="0"/>
              <a:t>coefficient</a:t>
            </a:r>
            <a:endParaRPr lang="id-ID" sz="2000" dirty="0" smtClean="0"/>
          </a:p>
          <a:p>
            <a:r>
              <a:rPr lang="id-ID" sz="2000" dirty="0" smtClean="0"/>
              <a:t>*</a:t>
            </a:r>
            <a:r>
              <a:rPr lang="en-US" sz="2000" dirty="0" smtClean="0"/>
              <a:t>Significant </a:t>
            </a:r>
            <a:r>
              <a:rPr lang="id-ID" sz="2000" dirty="0"/>
              <a:t>with </a:t>
            </a:r>
            <a:r>
              <a:rPr lang="en-US" sz="2000" i="1" dirty="0"/>
              <a:t>p</a:t>
            </a:r>
            <a:r>
              <a:rPr lang="id-ID" sz="2000" i="1" dirty="0"/>
              <a:t> value</a:t>
            </a:r>
            <a:r>
              <a:rPr lang="en-US" sz="2000" dirty="0"/>
              <a:t> &lt;</a:t>
            </a:r>
            <a:r>
              <a:rPr lang="id-ID" sz="2000" dirty="0"/>
              <a:t>0</a:t>
            </a:r>
            <a:r>
              <a:rPr lang="en-US" sz="2000" dirty="0"/>
              <a:t> .0</a:t>
            </a:r>
            <a:r>
              <a:rPr lang="id-ID" sz="2000" dirty="0"/>
              <a:t>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44" y="829764"/>
            <a:ext cx="8229600" cy="792000"/>
          </a:xfrm>
        </p:spPr>
        <p:txBody>
          <a:bodyPr/>
          <a:lstStyle/>
          <a:p>
            <a:r>
              <a:rPr lang="id-ID" dirty="0"/>
              <a:t>Correlation between </a:t>
            </a:r>
            <a:r>
              <a:rPr lang="en-US" dirty="0" smtClean="0"/>
              <a:t>Omega-3</a:t>
            </a:r>
            <a:r>
              <a:rPr lang="id-ID" dirty="0" smtClean="0"/>
              <a:t> </a:t>
            </a:r>
            <a:r>
              <a:rPr lang="id-ID" dirty="0"/>
              <a:t>intake with PANSS score</a:t>
            </a:r>
          </a:p>
        </p:txBody>
      </p:sp>
      <p:sp>
        <p:nvSpPr>
          <p:cNvPr id="137" name="Google Shape;137;g5cd501f66c_1_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000"/>
          </a:p>
        </p:txBody>
      </p:sp>
      <p:pic>
        <p:nvPicPr>
          <p:cNvPr id="5" name="Picture 4" descr="C:\Users\mertien\Favorites\Downloads\Patofisiologi skizofrenia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2664" r="3550" b="36754"/>
          <a:stretch/>
        </p:blipFill>
        <p:spPr bwMode="auto">
          <a:xfrm>
            <a:off x="396814" y="1466489"/>
            <a:ext cx="8445260" cy="4658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4530" y="1716649"/>
            <a:ext cx="1959278" cy="5176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</a:t>
            </a:r>
            <a:r>
              <a:rPr lang="en-US" sz="1200" dirty="0" smtClean="0">
                <a:solidFill>
                  <a:schemeClr val="tx1"/>
                </a:solidFill>
              </a:rPr>
              <a:t>ecrease </a:t>
            </a:r>
            <a:r>
              <a:rPr lang="en-US" sz="1200" dirty="0">
                <a:solidFill>
                  <a:schemeClr val="tx1"/>
                </a:solidFill>
              </a:rPr>
              <a:t>dietary omega-3 fatty </a:t>
            </a:r>
            <a:r>
              <a:rPr lang="en-US" sz="1200" dirty="0" smtClean="0">
                <a:solidFill>
                  <a:schemeClr val="tx1"/>
                </a:solidFill>
              </a:rPr>
              <a:t>acids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534961" y="2329133"/>
            <a:ext cx="198948" cy="612476"/>
          </a:xfrm>
          <a:prstGeom prst="down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4945760">
            <a:off x="4481421" y="2418652"/>
            <a:ext cx="276046" cy="4226568"/>
          </a:xfrm>
          <a:prstGeom prst="down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0009" y="6113640"/>
            <a:ext cx="86010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Source: Modified from </a:t>
            </a:r>
            <a:r>
              <a:rPr lang="id-ID" sz="1100" dirty="0" smtClean="0"/>
              <a:t>Patel </a:t>
            </a:r>
            <a:r>
              <a:rPr lang="id-ID" sz="1100" dirty="0"/>
              <a:t>KR, Cherian J, Gohil K, Atkinson D. Schizophrenia: Overview and Treatment </a:t>
            </a:r>
            <a:r>
              <a:rPr lang="id-ID" sz="1100" dirty="0" smtClean="0"/>
              <a:t>Options</a:t>
            </a:r>
            <a:r>
              <a:rPr lang="en-US" sz="1100" dirty="0" smtClean="0"/>
              <a:t> and </a:t>
            </a:r>
            <a:r>
              <a:rPr lang="en-US" sz="1100" dirty="0" err="1"/>
              <a:t>Ohara</a:t>
            </a:r>
            <a:r>
              <a:rPr lang="en-US" sz="1100" dirty="0"/>
              <a:t> K. The n-3 polyunsaturated fatty acid/dopamine hypothesis of schizophrenia. Progress in </a:t>
            </a:r>
            <a:r>
              <a:rPr lang="en-US" sz="1100" dirty="0" err="1"/>
              <a:t>Neuro</a:t>
            </a:r>
            <a:r>
              <a:rPr lang="en-US" sz="1100" dirty="0"/>
              <a:t>-Psychopharmacology and Biological Psychiatry. 2007 Mar;31(2):469–74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cd501f66c_1_24"/>
          <p:cNvSpPr txBox="1">
            <a:spLocks noGrp="1"/>
          </p:cNvSpPr>
          <p:nvPr>
            <p:ph type="title"/>
          </p:nvPr>
        </p:nvSpPr>
        <p:spPr>
          <a:xfrm>
            <a:off x="457200" y="1052736"/>
            <a:ext cx="82296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id-ID" dirty="0"/>
              <a:t>Correlation between </a:t>
            </a:r>
            <a:r>
              <a:rPr lang="en-US" dirty="0" smtClean="0"/>
              <a:t>Omega-6</a:t>
            </a:r>
            <a:r>
              <a:rPr lang="id-ID" dirty="0" smtClean="0"/>
              <a:t> </a:t>
            </a:r>
            <a:r>
              <a:rPr lang="id-ID" dirty="0"/>
              <a:t>intake with PANSS score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5cd501f66c_1_24"/>
          <p:cNvSpPr txBox="1">
            <a:spLocks noGrp="1"/>
          </p:cNvSpPr>
          <p:nvPr>
            <p:ph type="body" idx="1"/>
          </p:nvPr>
        </p:nvSpPr>
        <p:spPr>
          <a:xfrm>
            <a:off x="472966" y="3812874"/>
            <a:ext cx="8229600" cy="271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ctr">
              <a:buNone/>
            </a:pPr>
            <a:r>
              <a:rPr lang="id-ID" sz="2000" dirty="0"/>
              <a:t>The beneficial effects of omega-3 fatty acids in psychiatric disorders are well publicized, but the omega-6 fatty acids role are seldom discussed. </a:t>
            </a:r>
            <a:r>
              <a:rPr lang="en-US" sz="2000" dirty="0" smtClean="0"/>
              <a:t>Previous </a:t>
            </a:r>
            <a:r>
              <a:rPr lang="en-US" sz="2000" dirty="0"/>
              <a:t>studies showed that sufficient levels of omega-6 (especially AA) are required to improve neurological </a:t>
            </a:r>
            <a:r>
              <a:rPr lang="en-US" sz="2000" dirty="0" smtClean="0"/>
              <a:t>health. </a:t>
            </a:r>
            <a:r>
              <a:rPr lang="en-US" sz="2000" dirty="0"/>
              <a:t>Meanwhile, AA concentration is found reduced in peripheral blood measures of schizophrenia </a:t>
            </a:r>
            <a:r>
              <a:rPr lang="en-US" sz="2000" dirty="0" smtClean="0"/>
              <a:t>patient. </a:t>
            </a:r>
            <a:r>
              <a:rPr lang="en-US" sz="2000" dirty="0"/>
              <a:t>This condition suggests that increase AA intake may have a positive impact on psychiatric symptoms in schizophrenia patient.</a:t>
            </a:r>
            <a:r>
              <a:rPr lang="id-ID" sz="2000" dirty="0"/>
              <a:t> </a:t>
            </a:r>
            <a:endParaRPr lang="id-ID" sz="2000" dirty="0" smtClean="0"/>
          </a:p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000" dirty="0"/>
          </a:p>
        </p:txBody>
      </p:sp>
      <p:pic>
        <p:nvPicPr>
          <p:cNvPr id="1028" name="Picture 4" descr="Image result for arachidonic acid 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6" y="1769225"/>
            <a:ext cx="2280189" cy="205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cd501f66c_1_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517588" y="3485070"/>
            <a:ext cx="8212347" cy="3055159"/>
          </a:xfrm>
        </p:spPr>
        <p:txBody>
          <a:bodyPr>
            <a:normAutofit fontScale="92500"/>
          </a:bodyPr>
          <a:lstStyle/>
          <a:p>
            <a:pPr marL="50800" indent="0" algn="ctr">
              <a:buNone/>
            </a:pPr>
            <a:r>
              <a:rPr lang="id-ID" dirty="0"/>
              <a:t>Previous study showed that increase omega-6 to omega-3 ratio may be induce of a pro-inflammatory response. Therefore a stronger inflammatory response may increase the production of free radicals and reduce PUFA levels. Reduced anti-inflammatory activity may be involved in negative symptoms and cognitive impairment observed during the acute stages of schizophrenia </a:t>
            </a:r>
            <a:r>
              <a:rPr lang="id-ID" dirty="0" smtClean="0"/>
              <a:t>episodes</a:t>
            </a:r>
            <a:endParaRPr lang="en-US" dirty="0"/>
          </a:p>
        </p:txBody>
      </p:sp>
      <p:sp>
        <p:nvSpPr>
          <p:cNvPr id="5" name="Google Shape;100;g5cd501f66c_1_24"/>
          <p:cNvSpPr txBox="1">
            <a:spLocks/>
          </p:cNvSpPr>
          <p:nvPr/>
        </p:nvSpPr>
        <p:spPr>
          <a:xfrm>
            <a:off x="457200" y="914713"/>
            <a:ext cx="82296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Correlation between Omega-6 intake with PANSS score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011" y="1706713"/>
            <a:ext cx="4012720" cy="16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559</Words>
  <Application>Microsoft Office PowerPoint</Application>
  <PresentationFormat>On-screen Show (4:3)</PresentationFormat>
  <Paragraphs>65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Polyunsaturated Fatty Acid Intake and Its Correlation with Positive and Negative Syndrome Scale (PANSS) in Schizophrenia Patient</vt:lpstr>
      <vt:lpstr>Introduction</vt:lpstr>
      <vt:lpstr>MATERIALS AND METHODS</vt:lpstr>
      <vt:lpstr>Positive and Negative Syndrome Scale</vt:lpstr>
      <vt:lpstr>Correlation between PUFAs intake with PANSS score</vt:lpstr>
      <vt:lpstr>Correlation between Omega-3 intake with PANSS score</vt:lpstr>
      <vt:lpstr>Correlation between Omega-6 intake with PANSS score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PRITA</dc:creator>
  <cp:lastModifiedBy>mertien</cp:lastModifiedBy>
  <cp:revision>20</cp:revision>
  <dcterms:modified xsi:type="dcterms:W3CDTF">2019-07-08T12:47:38Z</dcterms:modified>
</cp:coreProperties>
</file>